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8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57" r:id="rId17"/>
    <p:sldId id="279" r:id="rId18"/>
    <p:sldId id="280" r:id="rId19"/>
    <p:sldId id="281" r:id="rId20"/>
    <p:sldId id="258" r:id="rId21"/>
    <p:sldId id="282" r:id="rId22"/>
    <p:sldId id="283" r:id="rId23"/>
    <p:sldId id="284" r:id="rId24"/>
    <p:sldId id="285" r:id="rId25"/>
    <p:sldId id="259" r:id="rId26"/>
    <p:sldId id="286" r:id="rId27"/>
    <p:sldId id="287" r:id="rId28"/>
    <p:sldId id="288" r:id="rId29"/>
    <p:sldId id="289" r:id="rId30"/>
    <p:sldId id="290" r:id="rId31"/>
    <p:sldId id="260" r:id="rId32"/>
    <p:sldId id="261" r:id="rId33"/>
    <p:sldId id="262" r:id="rId34"/>
    <p:sldId id="291" r:id="rId35"/>
    <p:sldId id="263" r:id="rId36"/>
    <p:sldId id="2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0" autoAdjust="0"/>
  </p:normalViewPr>
  <p:slideViewPr>
    <p:cSldViewPr snapToGrid="0" snapToObjects="1">
      <p:cViewPr varScale="1">
        <p:scale>
          <a:sx n="98" d="100"/>
          <a:sy n="98" d="100"/>
        </p:scale>
        <p:origin x="-13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3503-89BB-684C-A239-C798FF2986C6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CB18-7204-874C-BE6D-C6FC9BBBD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5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02CB-F5CA-974C-A013-A0139BF17374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2106-B719-BB41-8824-B11F1C3C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1</a:t>
            </a:r>
            <a:br>
              <a:rPr lang="en-US" dirty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According </a:t>
            </a:r>
            <a:r>
              <a:rPr lang="en-US" sz="2800" dirty="0"/>
              <a:t>to Einstein’s view of matter and energy, what is the common link between light and matter?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How does diffraction </a:t>
            </a:r>
            <a:r>
              <a:rPr lang="en-US" sz="2800" dirty="0" smtClean="0"/>
              <a:t>affect </a:t>
            </a:r>
            <a:r>
              <a:rPr lang="en-US" sz="2800" dirty="0"/>
              <a:t>the double slit experiment</a:t>
            </a:r>
            <a:r>
              <a:rPr lang="en-US" sz="2800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wavelength of light emitted from a traffic light having a frequency of 6.15 </a:t>
            </a:r>
            <a:r>
              <a:rPr lang="en-US" sz="2800" dirty="0" smtClean="0"/>
              <a:t>x 10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 </a:t>
            </a:r>
            <a:r>
              <a:rPr lang="en-US" sz="2800" dirty="0"/>
              <a:t>Hz is _________. </a:t>
            </a:r>
          </a:p>
        </p:txBody>
      </p:sp>
    </p:spTree>
    <p:extLst>
      <p:ext uri="{BB962C8B-B14F-4D97-AF65-F5344CB8AC3E}">
        <p14:creationId xmlns:p14="http://schemas.microsoft.com/office/powerpoint/2010/main" val="11008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10</a:t>
            </a:r>
            <a:br>
              <a:rPr lang="en-US" dirty="0" smtClean="0"/>
            </a:br>
            <a:r>
              <a:rPr lang="en-US" dirty="0" smtClean="0"/>
              <a:t>Light and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Young’s Double Slit experiment proves light is</a:t>
            </a:r>
          </a:p>
          <a:p>
            <a:pPr marL="0" indent="0">
              <a:buNone/>
            </a:pPr>
            <a:r>
              <a:rPr lang="en-US" dirty="0"/>
              <a:t>A. A Wave</a:t>
            </a:r>
          </a:p>
          <a:p>
            <a:pPr marL="0" indent="0">
              <a:buNone/>
            </a:pPr>
            <a:r>
              <a:rPr lang="en-US" dirty="0"/>
              <a:t>B. A Particle</a:t>
            </a:r>
          </a:p>
          <a:p>
            <a:pPr marL="0" indent="0">
              <a:buNone/>
            </a:pPr>
            <a:r>
              <a:rPr lang="en-US" dirty="0"/>
              <a:t>C. Both a Wave and a Particle</a:t>
            </a:r>
          </a:p>
          <a:p>
            <a:pPr marL="0" indent="0">
              <a:buNone/>
            </a:pPr>
            <a:r>
              <a:rPr lang="en-US" dirty="0"/>
              <a:t>D. Neither a Wave nor a Particle</a:t>
            </a:r>
          </a:p>
          <a:p>
            <a:pPr marL="0" indent="0">
              <a:buNone/>
            </a:pPr>
            <a:r>
              <a:rPr lang="en-US" dirty="0"/>
              <a:t>E. None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11</a:t>
            </a:r>
            <a:br>
              <a:rPr lang="en-US" dirty="0" smtClean="0"/>
            </a:br>
            <a:r>
              <a:rPr lang="en-US" dirty="0" smtClean="0"/>
              <a:t>Light and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4. If the frequency of an EM-wave doubles, what happens to the wave’s wavelength?</a:t>
            </a:r>
          </a:p>
          <a:p>
            <a:pPr marL="0" indent="0">
              <a:buNone/>
            </a:pPr>
            <a:r>
              <a:rPr lang="en-US" dirty="0"/>
              <a:t>A. It doubles</a:t>
            </a:r>
          </a:p>
          <a:p>
            <a:pPr marL="0" indent="0">
              <a:buNone/>
            </a:pPr>
            <a:r>
              <a:rPr lang="en-US" dirty="0"/>
              <a:t>B. It triples</a:t>
            </a:r>
          </a:p>
          <a:p>
            <a:pPr marL="0" indent="0">
              <a:buNone/>
            </a:pPr>
            <a:r>
              <a:rPr lang="en-US" dirty="0"/>
              <a:t>C. It is cut in half</a:t>
            </a:r>
          </a:p>
          <a:p>
            <a:pPr marL="0" indent="0">
              <a:buNone/>
            </a:pPr>
            <a:r>
              <a:rPr lang="en-US" dirty="0"/>
              <a:t>D. It is cut in a third</a:t>
            </a:r>
          </a:p>
          <a:p>
            <a:pPr marL="0" indent="0">
              <a:buNone/>
            </a:pPr>
            <a:r>
              <a:rPr lang="en-US" dirty="0"/>
              <a:t>E. none of the above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8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12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If the wavelength of an EM-wave quadruples, what happens to the wave’s frequency?</a:t>
            </a:r>
          </a:p>
          <a:p>
            <a:pPr marL="0" indent="0">
              <a:buNone/>
            </a:pPr>
            <a:r>
              <a:rPr lang="en-US" dirty="0"/>
              <a:t>A. It doubles</a:t>
            </a:r>
          </a:p>
          <a:p>
            <a:pPr marL="0" indent="0">
              <a:buNone/>
            </a:pPr>
            <a:r>
              <a:rPr lang="en-US" dirty="0"/>
              <a:t>B. It triples</a:t>
            </a:r>
          </a:p>
          <a:p>
            <a:pPr marL="0" indent="0">
              <a:buNone/>
            </a:pPr>
            <a:r>
              <a:rPr lang="en-US" dirty="0"/>
              <a:t>C. It is cut in half</a:t>
            </a:r>
          </a:p>
          <a:p>
            <a:pPr marL="0" indent="0">
              <a:buNone/>
            </a:pPr>
            <a:r>
              <a:rPr lang="en-US" dirty="0"/>
              <a:t>D. It is cut in a third</a:t>
            </a:r>
          </a:p>
          <a:p>
            <a:pPr marL="0" indent="0">
              <a:buNone/>
            </a:pPr>
            <a:r>
              <a:rPr lang="en-US" dirty="0"/>
              <a:t>E. none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0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655" y="2861734"/>
            <a:ext cx="6007100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13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Which color of light has a longer wavelength?</a:t>
            </a:r>
          </a:p>
          <a:p>
            <a:pPr marL="0" indent="0">
              <a:buNone/>
            </a:pPr>
            <a:r>
              <a:rPr lang="en-US" dirty="0"/>
              <a:t>A. yellow</a:t>
            </a:r>
          </a:p>
          <a:p>
            <a:pPr marL="0" indent="0">
              <a:buNone/>
            </a:pPr>
            <a:r>
              <a:rPr lang="en-US" dirty="0"/>
              <a:t>B. green </a:t>
            </a:r>
          </a:p>
          <a:p>
            <a:pPr marL="0" indent="0">
              <a:buNone/>
            </a:pPr>
            <a:r>
              <a:rPr lang="en-US" dirty="0"/>
              <a:t>C. blue</a:t>
            </a:r>
          </a:p>
          <a:p>
            <a:pPr marL="0" indent="0">
              <a:buNone/>
            </a:pPr>
            <a:r>
              <a:rPr lang="en-US" dirty="0"/>
              <a:t>D. orange</a:t>
            </a:r>
          </a:p>
          <a:p>
            <a:pPr marL="0" indent="0">
              <a:buNone/>
            </a:pPr>
            <a:r>
              <a:rPr lang="en-US" dirty="0"/>
              <a:t>E. they are all the same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799647"/>
            <a:ext cx="6007100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14</a:t>
            </a:r>
            <a:br>
              <a:rPr lang="en-US" dirty="0" smtClean="0"/>
            </a:br>
            <a:r>
              <a:rPr lang="en-US" dirty="0" smtClean="0"/>
              <a:t>Light and Waves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Which color of light has a higher frequency?</a:t>
            </a:r>
          </a:p>
          <a:p>
            <a:pPr marL="0" indent="0">
              <a:buNone/>
            </a:pPr>
            <a:r>
              <a:rPr lang="en-US" dirty="0"/>
              <a:t>A. yellow</a:t>
            </a:r>
          </a:p>
          <a:p>
            <a:pPr marL="0" indent="0">
              <a:buNone/>
            </a:pPr>
            <a:r>
              <a:rPr lang="en-US" dirty="0"/>
              <a:t>B. green </a:t>
            </a:r>
          </a:p>
          <a:p>
            <a:pPr marL="0" indent="0">
              <a:buNone/>
            </a:pPr>
            <a:r>
              <a:rPr lang="en-US" dirty="0"/>
              <a:t>C. blue</a:t>
            </a:r>
          </a:p>
          <a:p>
            <a:pPr marL="0" indent="0">
              <a:buNone/>
            </a:pPr>
            <a:r>
              <a:rPr lang="en-US" dirty="0"/>
              <a:t>D. orange</a:t>
            </a:r>
          </a:p>
          <a:p>
            <a:pPr marL="0" indent="0">
              <a:buNone/>
            </a:pPr>
            <a:r>
              <a:rPr lang="en-US" dirty="0"/>
              <a:t>E. they are all the same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4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Planck’s Quantum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energy of a photon that has a frequency of 4.5 x 10</a:t>
            </a:r>
            <a:r>
              <a:rPr lang="en-US" baseline="30000" dirty="0"/>
              <a:t>15</a:t>
            </a:r>
            <a:r>
              <a:rPr lang="en-US" dirty="0"/>
              <a:t> Hz?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2</a:t>
            </a:r>
            <a:br>
              <a:rPr lang="en-US" dirty="0"/>
            </a:br>
            <a:r>
              <a:rPr lang="en-US" b="1" dirty="0" smtClean="0"/>
              <a:t>Planck’s Quantum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83" y="1628106"/>
            <a:ext cx="9007917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energy of a photon that has a frequency of 7.0 x 10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smtClean="0"/>
              <a:t>Hz?</a:t>
            </a:r>
            <a:r>
              <a:rPr lang="en-US" b="1" dirty="0"/>
              <a:t> 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248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3</a:t>
            </a:r>
            <a:br>
              <a:rPr lang="en-US" dirty="0" smtClean="0"/>
            </a:br>
            <a:r>
              <a:rPr lang="en-US" b="1" dirty="0" smtClean="0"/>
              <a:t>Planck’s Quantum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is the energy of a photon that has a wavelength of 720 nm?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3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4</a:t>
            </a:r>
            <a:br>
              <a:rPr lang="en-US" dirty="0" smtClean="0"/>
            </a:br>
            <a:r>
              <a:rPr lang="en-US" b="1" dirty="0" smtClean="0"/>
              <a:t>Planck’s Quantum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Electromagnetic radiation with a wavelength of 531 nm appears as green light to the human eye. The energy of one photon of this 	light  is 3.74 x10</a:t>
            </a:r>
            <a:r>
              <a:rPr lang="en-US" baseline="30000" dirty="0"/>
              <a:t>-19</a:t>
            </a:r>
            <a:r>
              <a:rPr lang="en-US" dirty="0"/>
              <a:t> J. Thus, a laser that emits 2.3 x10</a:t>
            </a:r>
            <a:r>
              <a:rPr lang="en-US" baseline="30000" dirty="0"/>
              <a:t>-2</a:t>
            </a:r>
            <a:r>
              <a:rPr lang="en-US" dirty="0"/>
              <a:t> J of energy in a pulse of light at this wavelength produces __________ photons in each pulse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0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5</a:t>
            </a:r>
            <a:br>
              <a:rPr lang="en-US" dirty="0" smtClean="0"/>
            </a:br>
            <a:r>
              <a:rPr lang="en-US" b="1" dirty="0" smtClean="0"/>
              <a:t>Planck’s Quantum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wavelength of a photon that has energy of 5.65 x 10</a:t>
            </a:r>
            <a:r>
              <a:rPr lang="en-US" baseline="30000" dirty="0"/>
              <a:t>-19 </a:t>
            </a:r>
            <a:r>
              <a:rPr lang="en-US" dirty="0"/>
              <a:t>J is _____ nm.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6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2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An </a:t>
            </a:r>
            <a:r>
              <a:rPr lang="en-US" dirty="0"/>
              <a:t>electromagnetic wave has a frequency of 6x10</a:t>
            </a:r>
            <a:r>
              <a:rPr lang="en-US" baseline="30000" dirty="0"/>
              <a:t>5</a:t>
            </a:r>
            <a:r>
              <a:rPr lang="en-US" dirty="0"/>
              <a:t> Hz. What is the wavelength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0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Wave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25" y="1600200"/>
            <a:ext cx="8739532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What </a:t>
            </a:r>
            <a:r>
              <a:rPr lang="en-US" dirty="0"/>
              <a:t>implication does the equation </a:t>
            </a:r>
            <a:r>
              <a:rPr lang="en-US" dirty="0" err="1"/>
              <a:t>ρ</a:t>
            </a:r>
            <a:r>
              <a:rPr lang="en-US" dirty="0"/>
              <a:t>=h/</a:t>
            </a:r>
            <a:r>
              <a:rPr lang="en-US" dirty="0" err="1"/>
              <a:t>λ</a:t>
            </a:r>
            <a:r>
              <a:rPr lang="en-US" dirty="0"/>
              <a:t> have on how we view </a:t>
            </a:r>
            <a:r>
              <a:rPr lang="en-US" dirty="0" smtClean="0"/>
              <a:t>matter</a:t>
            </a:r>
            <a:r>
              <a:rPr lang="en-US" dirty="0"/>
              <a:t> </a:t>
            </a:r>
            <a:r>
              <a:rPr lang="en-US" dirty="0" smtClean="0"/>
              <a:t>or anything </a:t>
            </a:r>
            <a:r>
              <a:rPr lang="en-US" dirty="0"/>
              <a:t>with </a:t>
            </a:r>
            <a:r>
              <a:rPr lang="en-US" dirty="0" smtClean="0"/>
              <a:t>momentum?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67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Wave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is the wavelength of an electron which has a velocity of 3.5 x 10</a:t>
            </a:r>
            <a:r>
              <a:rPr lang="en-US" baseline="30000" dirty="0"/>
              <a:t>7</a:t>
            </a:r>
            <a:r>
              <a:rPr lang="en-US" dirty="0"/>
              <a:t> m/s?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baseline="-25000" dirty="0"/>
              <a:t>e</a:t>
            </a:r>
            <a:r>
              <a:rPr lang="en-US" dirty="0"/>
              <a:t> = 9.11*10</a:t>
            </a:r>
            <a:r>
              <a:rPr lang="en-US" baseline="30000" dirty="0"/>
              <a:t>-31</a:t>
            </a:r>
            <a:r>
              <a:rPr lang="en-US" dirty="0"/>
              <a:t> kg)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Wave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The de Broglie wavelength of a12.0 gram bullet traveling at the speed of sound is   _________ m. The speed of sound is 331 m/sec.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6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Wave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The de Broglie wavelength of an electron with a velocity of 6.00 x10</a:t>
            </a:r>
            <a:r>
              <a:rPr lang="en-US" baseline="30000" dirty="0"/>
              <a:t>6</a:t>
            </a:r>
            <a:r>
              <a:rPr lang="en-US" dirty="0"/>
              <a:t> m/s is 	_________ m. (m</a:t>
            </a:r>
            <a:r>
              <a:rPr lang="en-US" baseline="-25000" dirty="0"/>
              <a:t>e</a:t>
            </a:r>
            <a:r>
              <a:rPr lang="en-US" dirty="0"/>
              <a:t> = 9.11*10</a:t>
            </a:r>
            <a:r>
              <a:rPr lang="en-US" baseline="30000" dirty="0"/>
              <a:t>-31</a:t>
            </a:r>
            <a:r>
              <a:rPr lang="en-US" dirty="0"/>
              <a:t> kg)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4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Wave Nature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is the wavelength of an electron which has a velocity of 6.0 x 10</a:t>
            </a:r>
            <a:r>
              <a:rPr lang="en-US" baseline="30000" dirty="0"/>
              <a:t>7</a:t>
            </a:r>
            <a:r>
              <a:rPr lang="en-US" dirty="0"/>
              <a:t> m/s?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m</a:t>
            </a:r>
            <a:r>
              <a:rPr lang="en-US" baseline="-25000" dirty="0"/>
              <a:t>e</a:t>
            </a:r>
            <a:r>
              <a:rPr lang="en-US" dirty="0"/>
              <a:t> = 9.11*10</a:t>
            </a:r>
            <a:r>
              <a:rPr lang="en-US" baseline="30000" dirty="0"/>
              <a:t>-31</a:t>
            </a:r>
            <a:r>
              <a:rPr lang="en-US" dirty="0"/>
              <a:t> kg)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1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30" y="1600200"/>
            <a:ext cx="7911570" cy="50215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What </a:t>
            </a:r>
            <a:r>
              <a:rPr lang="en-US" dirty="0"/>
              <a:t>did Greek Philosopher Democritus believe </a:t>
            </a:r>
            <a:r>
              <a:rPr lang="en-US" dirty="0" smtClean="0"/>
              <a:t>matter </a:t>
            </a:r>
            <a:r>
              <a:rPr lang="en-US" dirty="0"/>
              <a:t>was made up of</a:t>
            </a:r>
            <a:r>
              <a:rPr lang="en-US" dirty="0" smtClean="0"/>
              <a:t>?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 startAt="2"/>
            </a:pPr>
            <a:endParaRPr lang="en-US" dirty="0"/>
          </a:p>
          <a:p>
            <a:pPr marL="457200" lvl="0" indent="-457200">
              <a:buAutoNum type="arabicPeriod" startAt="3"/>
            </a:pPr>
            <a:endParaRPr lang="en-US" dirty="0"/>
          </a:p>
          <a:p>
            <a:pPr marL="457200" lvl="0" indent="-457200">
              <a:buAutoNum type="arabicPeriod" startAt="4"/>
            </a:pPr>
            <a:endParaRPr lang="en-US" dirty="0"/>
          </a:p>
          <a:p>
            <a:pPr marL="457200" lvl="0" indent="-457200">
              <a:buAutoNum type="arabicPeriod" startAt="5"/>
            </a:pPr>
            <a:endParaRPr lang="en-US" dirty="0"/>
          </a:p>
          <a:p>
            <a:pPr marL="457200" lvl="0" indent="-457200">
              <a:buAutoNum type="arabicPeriod" startAt="6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1</a:t>
            </a:r>
            <a:br>
              <a:rPr lang="en-US" dirty="0"/>
            </a:br>
            <a:r>
              <a:rPr lang="en-US" b="1" dirty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According to Dalton, what are the building blocks of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8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is the difference between an atom and a compound?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are Dalton’s 4 postulates about the nature of matter?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13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What evidence supports the law that matter is conserved in a chemical reaction?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3 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5. An </a:t>
            </a:r>
            <a:r>
              <a:rPr lang="en-US" dirty="0"/>
              <a:t>electromagnetic wave has a wavelength of 5x10</a:t>
            </a:r>
            <a:r>
              <a:rPr lang="en-US" baseline="30000" dirty="0"/>
              <a:t>-13</a:t>
            </a:r>
            <a:r>
              <a:rPr lang="en-US" dirty="0"/>
              <a:t> m. What is the frequency?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0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Dalton’s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True or false: in a chemical reaction, atoms are neither created nor destroyed, just rearranged.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5</a:t>
            </a:r>
            <a:br>
              <a:rPr lang="en-US" dirty="0"/>
            </a:br>
            <a:r>
              <a:rPr lang="en-US" b="1" dirty="0" smtClean="0"/>
              <a:t>History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do neutral atoms have the same numbers of protons and </a:t>
            </a:r>
            <a:r>
              <a:rPr lang="en-US" dirty="0" smtClean="0"/>
              <a:t>electrons?</a:t>
            </a:r>
            <a:endParaRPr lang="en-US" dirty="0"/>
          </a:p>
          <a:p>
            <a:pPr marL="514350" lvl="0" indent="-514350">
              <a:buAutoNum type="arabicPeriod" startAt="2"/>
            </a:pPr>
            <a:r>
              <a:rPr lang="en-US" dirty="0" smtClean="0"/>
              <a:t>What </a:t>
            </a:r>
            <a:r>
              <a:rPr lang="en-US" dirty="0"/>
              <a:t>about electrons allow them to be some of the </a:t>
            </a:r>
            <a:r>
              <a:rPr lang="en-US" dirty="0" smtClean="0"/>
              <a:t>fastest </a:t>
            </a:r>
            <a:r>
              <a:rPr lang="en-US" dirty="0"/>
              <a:t>traveling sub atomic particles</a:t>
            </a:r>
            <a:r>
              <a:rPr lang="en-US" dirty="0" smtClean="0"/>
              <a:t>?</a:t>
            </a:r>
            <a:endParaRPr lang="en-US" dirty="0"/>
          </a:p>
          <a:p>
            <a:pPr marL="514350" lvl="0" indent="-514350">
              <a:buAutoNum type="arabicPeriod" startAt="3"/>
            </a:pPr>
            <a:r>
              <a:rPr lang="en-US" dirty="0" smtClean="0"/>
              <a:t>Why </a:t>
            </a:r>
            <a:r>
              <a:rPr lang="en-US" dirty="0"/>
              <a:t>was it important to use alpha particles in order </a:t>
            </a:r>
            <a:r>
              <a:rPr lang="en-US" dirty="0" smtClean="0"/>
              <a:t>to </a:t>
            </a:r>
            <a:r>
              <a:rPr lang="en-US" dirty="0"/>
              <a:t>discover the nucleus, as opposed to gamma rays or </a:t>
            </a:r>
            <a:r>
              <a:rPr lang="en-US" dirty="0" smtClean="0"/>
              <a:t>beta </a:t>
            </a:r>
            <a:r>
              <a:rPr lang="en-US" dirty="0"/>
              <a:t>particles</a:t>
            </a:r>
            <a:r>
              <a:rPr lang="en-US" dirty="0" smtClean="0"/>
              <a:t>?</a:t>
            </a:r>
            <a:endParaRPr lang="en-US" dirty="0"/>
          </a:p>
          <a:p>
            <a:pPr marL="514350" lvl="0" indent="-514350">
              <a:buAutoNum type="arabicPeriod" startAt="4"/>
            </a:pPr>
            <a:r>
              <a:rPr lang="en-US" dirty="0" smtClean="0"/>
              <a:t>Based </a:t>
            </a:r>
            <a:r>
              <a:rPr lang="en-US" dirty="0"/>
              <a:t>on Rutherford model of the atom, why do </a:t>
            </a:r>
            <a:r>
              <a:rPr lang="en-US" dirty="0" smtClean="0"/>
              <a:t>you </a:t>
            </a:r>
            <a:r>
              <a:rPr lang="en-US" dirty="0"/>
              <a:t>think electrons were the first subatomic </a:t>
            </a:r>
            <a:r>
              <a:rPr lang="en-US" dirty="0" smtClean="0"/>
              <a:t>particle </a:t>
            </a:r>
            <a:r>
              <a:rPr lang="en-US" dirty="0"/>
              <a:t>to be discovered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6</a:t>
            </a:r>
            <a:br>
              <a:rPr lang="en-US" dirty="0"/>
            </a:br>
            <a:r>
              <a:rPr lang="en-US" b="1" dirty="0" smtClean="0"/>
              <a:t>Atomic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1.	Which </a:t>
            </a:r>
            <a:r>
              <a:rPr lang="en-US" dirty="0"/>
              <a:t>element contains 21 protons?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2.	Which </a:t>
            </a:r>
            <a:r>
              <a:rPr lang="en-US" dirty="0"/>
              <a:t>element contains 11 protons?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3.	Which </a:t>
            </a:r>
            <a:r>
              <a:rPr lang="en-US" dirty="0"/>
              <a:t>element contains 104 protons?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4.	How </a:t>
            </a:r>
            <a:r>
              <a:rPr lang="en-US" dirty="0"/>
              <a:t>many protons are in Carbon?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5.	How </a:t>
            </a:r>
            <a:r>
              <a:rPr lang="en-US" dirty="0"/>
              <a:t>many protons are in Tungsten?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dirty="0" smtClean="0"/>
              <a:t>6.	How </a:t>
            </a:r>
            <a:r>
              <a:rPr lang="en-US" dirty="0"/>
              <a:t>many protons are in Indium?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8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 </a:t>
            </a:r>
            <a:r>
              <a:rPr lang="en-US" dirty="0" smtClean="0"/>
              <a:t>7</a:t>
            </a:r>
            <a:br>
              <a:rPr lang="en-US" dirty="0" smtClean="0"/>
            </a:br>
            <a:r>
              <a:rPr lang="en-US" dirty="0" smtClean="0"/>
              <a:t>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70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3600" dirty="0" smtClean="0"/>
              <a:t>1.	For </a:t>
            </a:r>
            <a:r>
              <a:rPr lang="en-US" sz="3600" dirty="0"/>
              <a:t>the following ion:</a:t>
            </a:r>
          </a:p>
          <a:p>
            <a:pPr marL="0" indent="0">
              <a:buNone/>
            </a:pPr>
            <a:r>
              <a:rPr lang="en-US" sz="3600" dirty="0" smtClean="0"/>
              <a:t>	Ti</a:t>
            </a:r>
            <a:r>
              <a:rPr lang="en-US" sz="3600" baseline="30000" dirty="0" smtClean="0"/>
              <a:t>2+</a:t>
            </a:r>
            <a:endParaRPr lang="en-US" sz="3600" dirty="0"/>
          </a:p>
          <a:p>
            <a:pPr lvl="1"/>
            <a:r>
              <a:rPr lang="en-US" sz="3600" dirty="0"/>
              <a:t>What is the atomic number</a:t>
            </a:r>
            <a:r>
              <a:rPr lang="en-US" sz="3600" dirty="0" smtClean="0"/>
              <a:t>?</a:t>
            </a:r>
            <a:endParaRPr lang="en-US" sz="3600" dirty="0"/>
          </a:p>
          <a:p>
            <a:pPr lvl="1"/>
            <a:r>
              <a:rPr lang="en-US" sz="3600" dirty="0"/>
              <a:t>What is the charge</a:t>
            </a:r>
            <a:r>
              <a:rPr lang="en-US" sz="3600" dirty="0" smtClean="0"/>
              <a:t>?</a:t>
            </a:r>
            <a:endParaRPr lang="en-US" sz="3600" dirty="0"/>
          </a:p>
          <a:p>
            <a:pPr lvl="1"/>
            <a:r>
              <a:rPr lang="en-US" sz="3600" dirty="0"/>
              <a:t>Solve for how many of each of the following a single atom of the above ion has</a:t>
            </a:r>
          </a:p>
          <a:p>
            <a:pPr lvl="2"/>
            <a:r>
              <a:rPr lang="en-US" sz="3600" dirty="0"/>
              <a:t>Protons</a:t>
            </a:r>
            <a:r>
              <a:rPr lang="en-US" sz="3600" dirty="0" smtClean="0"/>
              <a:t>:</a:t>
            </a:r>
            <a:r>
              <a:rPr lang="en-US" sz="3600" dirty="0"/>
              <a:t> </a:t>
            </a:r>
          </a:p>
          <a:p>
            <a:pPr lvl="2"/>
            <a:r>
              <a:rPr lang="en-US" sz="3600" dirty="0"/>
              <a:t>Electrons</a:t>
            </a:r>
            <a:r>
              <a:rPr lang="en-US" sz="3600" dirty="0" smtClean="0"/>
              <a:t>: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43793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8 </a:t>
            </a:r>
            <a:br>
              <a:rPr lang="en-US" dirty="0" smtClean="0"/>
            </a:br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 smtClean="0"/>
              <a:t>2. For </a:t>
            </a:r>
            <a:r>
              <a:rPr lang="en-US" sz="3600" dirty="0"/>
              <a:t>the following </a:t>
            </a:r>
            <a:r>
              <a:rPr lang="en-US" sz="3600" dirty="0" smtClean="0"/>
              <a:t>ion: Ag</a:t>
            </a:r>
            <a:r>
              <a:rPr lang="en-US" sz="3600" baseline="30000" dirty="0" smtClean="0"/>
              <a:t>+</a:t>
            </a:r>
            <a:endParaRPr lang="en-US" sz="3600" dirty="0"/>
          </a:p>
          <a:p>
            <a:pPr lvl="1"/>
            <a:r>
              <a:rPr lang="en-US" sz="3600" dirty="0"/>
              <a:t>What is the atomic number</a:t>
            </a:r>
            <a:r>
              <a:rPr lang="en-US" sz="3600" dirty="0" smtClean="0"/>
              <a:t>?</a:t>
            </a:r>
            <a:endParaRPr lang="en-US" sz="3600" dirty="0"/>
          </a:p>
          <a:p>
            <a:pPr lvl="1"/>
            <a:r>
              <a:rPr lang="en-US" sz="3600" dirty="0"/>
              <a:t>What is the charge</a:t>
            </a:r>
            <a:r>
              <a:rPr lang="en-US" sz="3600" dirty="0" smtClean="0"/>
              <a:t>?</a:t>
            </a:r>
            <a:endParaRPr lang="en-US" sz="3600" dirty="0"/>
          </a:p>
          <a:p>
            <a:pPr lvl="1"/>
            <a:r>
              <a:rPr lang="en-US" sz="3600" dirty="0"/>
              <a:t>Solve for how many of each of the following a single atom of the above ion has</a:t>
            </a:r>
          </a:p>
          <a:p>
            <a:pPr lvl="2"/>
            <a:r>
              <a:rPr lang="en-US" sz="3600" dirty="0"/>
              <a:t>Protons:</a:t>
            </a:r>
          </a:p>
          <a:p>
            <a:pPr lvl="2"/>
            <a:r>
              <a:rPr lang="en-US" sz="3600" dirty="0"/>
              <a:t>Electrons: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9717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Ions </a:t>
            </a:r>
            <a:br>
              <a:rPr lang="en-US" dirty="0" smtClean="0"/>
            </a:br>
            <a:r>
              <a:rPr lang="en-US" dirty="0" smtClean="0"/>
              <a:t>STATION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 startAt="3"/>
            </a:pPr>
            <a:r>
              <a:rPr lang="en-US" dirty="0" smtClean="0"/>
              <a:t>For </a:t>
            </a:r>
            <a:r>
              <a:rPr lang="en-US" dirty="0"/>
              <a:t>the following </a:t>
            </a:r>
            <a:r>
              <a:rPr lang="en-US" dirty="0" smtClean="0"/>
              <a:t>ion:</a:t>
            </a:r>
            <a:r>
              <a:rPr lang="en-US" sz="2800" dirty="0"/>
              <a:t> 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baseline="30000" dirty="0"/>
              <a:t>-</a:t>
            </a:r>
            <a:endParaRPr lang="en-US" sz="1400" dirty="0"/>
          </a:p>
          <a:p>
            <a:pPr lvl="1"/>
            <a:r>
              <a:rPr lang="en-US" dirty="0"/>
              <a:t>What is the atomic number</a:t>
            </a:r>
            <a:r>
              <a:rPr lang="en-US" dirty="0" smtClean="0"/>
              <a:t>?</a:t>
            </a:r>
            <a:endParaRPr lang="en-US" sz="2800" dirty="0"/>
          </a:p>
          <a:p>
            <a:pPr lvl="1"/>
            <a:r>
              <a:rPr lang="en-US" dirty="0"/>
              <a:t>What is the charge</a:t>
            </a:r>
            <a:r>
              <a:rPr lang="en-US" dirty="0" smtClean="0"/>
              <a:t>?</a:t>
            </a:r>
            <a:endParaRPr lang="en-US" sz="2800" dirty="0"/>
          </a:p>
          <a:p>
            <a:pPr lvl="1"/>
            <a:r>
              <a:rPr lang="en-US" dirty="0"/>
              <a:t>Solve for how many of each of the following a single atom of the above ion has</a:t>
            </a:r>
            <a:endParaRPr lang="en-US" sz="2400" dirty="0"/>
          </a:p>
          <a:p>
            <a:pPr lvl="2"/>
            <a:r>
              <a:rPr lang="en-US" dirty="0"/>
              <a:t>Protons</a:t>
            </a:r>
            <a:r>
              <a:rPr lang="en-US" dirty="0" smtClean="0"/>
              <a:t>:</a:t>
            </a:r>
            <a:endParaRPr lang="en-US" sz="2800" dirty="0"/>
          </a:p>
          <a:p>
            <a:pPr lvl="2"/>
            <a:r>
              <a:rPr lang="en-US" dirty="0" smtClean="0"/>
              <a:t>Electrons</a:t>
            </a:r>
            <a:r>
              <a:rPr lang="en-US" dirty="0"/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34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Neutrons &amp; Isotopes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STATION </a:t>
            </a:r>
            <a:r>
              <a:rPr lang="en-US" sz="4000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For </a:t>
            </a:r>
            <a:r>
              <a:rPr lang="en-US" dirty="0"/>
              <a:t>the following isotope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sz="2000" dirty="0"/>
          </a:p>
          <a:p>
            <a:pPr lvl="1"/>
            <a:r>
              <a:rPr lang="en-US" dirty="0"/>
              <a:t>What is the atomic number</a:t>
            </a:r>
            <a:r>
              <a:rPr lang="en-US" dirty="0" smtClean="0"/>
              <a:t>?</a:t>
            </a:r>
            <a:endParaRPr lang="en-US" sz="2800" dirty="0"/>
          </a:p>
          <a:p>
            <a:pPr lvl="1"/>
            <a:r>
              <a:rPr lang="en-US" dirty="0"/>
              <a:t>What is the mass number</a:t>
            </a:r>
            <a:r>
              <a:rPr lang="en-US" dirty="0" smtClean="0"/>
              <a:t>?</a:t>
            </a:r>
            <a:endParaRPr lang="en-US" sz="2800" dirty="0"/>
          </a:p>
          <a:p>
            <a:pPr lvl="1"/>
            <a:r>
              <a:rPr lang="en-US" dirty="0"/>
              <a:t>Solve for how many of each of the following a single atom of the above isotope has</a:t>
            </a:r>
            <a:endParaRPr lang="en-US" sz="2400" dirty="0"/>
          </a:p>
          <a:p>
            <a:pPr lvl="2"/>
            <a:r>
              <a:rPr lang="en-US" dirty="0"/>
              <a:t>Protons</a:t>
            </a:r>
            <a:r>
              <a:rPr lang="en-US" dirty="0" smtClean="0"/>
              <a:t>:</a:t>
            </a:r>
            <a:r>
              <a:rPr lang="en-US" dirty="0"/>
              <a:t> </a:t>
            </a:r>
            <a:endParaRPr lang="en-US" sz="2800" dirty="0"/>
          </a:p>
          <a:p>
            <a:pPr lvl="2"/>
            <a:r>
              <a:rPr lang="en-US" dirty="0"/>
              <a:t>Neutrons</a:t>
            </a:r>
            <a:r>
              <a:rPr lang="en-US" dirty="0" smtClean="0"/>
              <a:t>:</a:t>
            </a:r>
            <a:endParaRPr lang="en-US" sz="2800" dirty="0"/>
          </a:p>
          <a:p>
            <a:pPr lvl="2"/>
            <a:r>
              <a:rPr lang="en-US" dirty="0"/>
              <a:t>Electrons</a:t>
            </a:r>
            <a:r>
              <a:rPr lang="en-US" dirty="0" smtClean="0"/>
              <a:t>: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84801"/>
              </p:ext>
            </p:extLst>
          </p:nvPr>
        </p:nvGraphicFramePr>
        <p:xfrm>
          <a:off x="5185382" y="1417638"/>
          <a:ext cx="710837" cy="86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330200" imgH="241300" progId="Equation.3">
                  <p:embed/>
                </p:oleObj>
              </mc:Choice>
              <mc:Fallback>
                <p:oleObj name="Equation" r:id="rId3" imgW="330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5382" y="1417638"/>
                        <a:ext cx="710837" cy="86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0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4 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An </a:t>
            </a:r>
            <a:r>
              <a:rPr lang="en-US" dirty="0"/>
              <a:t>electromagnetic wave has a frequency of 9x10</a:t>
            </a:r>
            <a:r>
              <a:rPr lang="en-US" baseline="30000" dirty="0"/>
              <a:t>-7</a:t>
            </a:r>
            <a:r>
              <a:rPr lang="en-US" dirty="0"/>
              <a:t> Hz. What is the wavelength?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5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7. What </a:t>
            </a:r>
            <a:r>
              <a:rPr lang="en-US" dirty="0"/>
              <a:t>is the frequency of yellow sodium light that has a wavelength of 579nm?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6 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8. Electromagnetic </a:t>
            </a:r>
            <a:r>
              <a:rPr lang="en-US" dirty="0"/>
              <a:t>radiation with a wavelength 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dirty="0"/>
              <a:t>________ nm appears as green light to the 	human eye. The frequency of this light is 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5.71 </a:t>
            </a:r>
            <a:r>
              <a:rPr lang="en-US" dirty="0"/>
              <a:t>x10</a:t>
            </a:r>
            <a:r>
              <a:rPr lang="en-US" baseline="30000" dirty="0"/>
              <a:t>14</a:t>
            </a:r>
            <a:r>
              <a:rPr lang="en-US" dirty="0"/>
              <a:t> Hz.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9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7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principle is responsible for the pattern below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Diffraction</a:t>
            </a:r>
          </a:p>
          <a:p>
            <a:pPr marL="0" indent="0">
              <a:buNone/>
            </a:pPr>
            <a:r>
              <a:rPr lang="en-US" dirty="0"/>
              <a:t>B. Interference</a:t>
            </a:r>
          </a:p>
          <a:p>
            <a:pPr marL="0" indent="0">
              <a:buNone/>
            </a:pPr>
            <a:r>
              <a:rPr lang="en-US" dirty="0"/>
              <a:t>C. Black Body Radiation</a:t>
            </a:r>
          </a:p>
          <a:p>
            <a:pPr marL="0" indent="0">
              <a:buNone/>
            </a:pPr>
            <a:r>
              <a:rPr lang="en-US" dirty="0"/>
              <a:t>D. The Photoelectric Effect</a:t>
            </a:r>
          </a:p>
          <a:p>
            <a:pPr marL="0" indent="0">
              <a:buNone/>
            </a:pPr>
            <a:r>
              <a:rPr lang="en-US" dirty="0"/>
              <a:t>E. None of the </a:t>
            </a:r>
            <a:r>
              <a:rPr lang="en-US" dirty="0" smtClean="0"/>
              <a:t>above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2179895"/>
            <a:ext cx="3289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21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8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A </a:t>
            </a:r>
            <a:r>
              <a:rPr lang="en-US" dirty="0"/>
              <a:t>radio station broadcasts at 101.5 </a:t>
            </a:r>
            <a:r>
              <a:rPr lang="en-US" dirty="0" err="1"/>
              <a:t>MHz.</a:t>
            </a:r>
            <a:r>
              <a:rPr lang="en-US" dirty="0"/>
              <a:t> </a:t>
            </a:r>
            <a:r>
              <a:rPr lang="en-US" dirty="0" smtClean="0"/>
              <a:t>What is the </a:t>
            </a:r>
            <a:r>
              <a:rPr lang="en-US" dirty="0"/>
              <a:t>wavelength of the </a:t>
            </a:r>
            <a:r>
              <a:rPr lang="en-US" dirty="0" smtClean="0"/>
              <a:t>signal?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9</a:t>
            </a:r>
            <a:br>
              <a:rPr lang="en-US" dirty="0" smtClean="0"/>
            </a:br>
            <a:r>
              <a:rPr lang="en-US" dirty="0" smtClean="0"/>
              <a:t>Light and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This principal is also known as light “bending” around corners.</a:t>
            </a:r>
          </a:p>
          <a:p>
            <a:pPr marL="0" indent="0">
              <a:buNone/>
            </a:pPr>
            <a:r>
              <a:rPr lang="en-US" dirty="0"/>
              <a:t>A. Diffraction</a:t>
            </a:r>
          </a:p>
          <a:p>
            <a:pPr marL="0" indent="0">
              <a:buNone/>
            </a:pPr>
            <a:r>
              <a:rPr lang="en-US" dirty="0"/>
              <a:t>B. Interference</a:t>
            </a:r>
          </a:p>
          <a:p>
            <a:pPr marL="0" indent="0">
              <a:buNone/>
            </a:pPr>
            <a:r>
              <a:rPr lang="en-US" dirty="0"/>
              <a:t>C. Black Body Radiation</a:t>
            </a:r>
          </a:p>
          <a:p>
            <a:pPr marL="0" indent="0">
              <a:buNone/>
            </a:pPr>
            <a:r>
              <a:rPr lang="en-US" dirty="0"/>
              <a:t>D. The Photoelectric Effect</a:t>
            </a:r>
          </a:p>
          <a:p>
            <a:pPr marL="0" indent="0">
              <a:buNone/>
            </a:pPr>
            <a:r>
              <a:rPr lang="en-US" dirty="0"/>
              <a:t>E. None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1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947</Words>
  <Application>Microsoft Macintosh PowerPoint</Application>
  <PresentationFormat>On-screen Show (4:3)</PresentationFormat>
  <Paragraphs>155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Microsoft Equation</vt:lpstr>
      <vt:lpstr>STATION 1 Light and Waves</vt:lpstr>
      <vt:lpstr>Station 2 Light and Waves</vt:lpstr>
      <vt:lpstr>Station 3  Light and Waves</vt:lpstr>
      <vt:lpstr>Station 4  Light and Waves</vt:lpstr>
      <vt:lpstr>Station 5 Light and Waves</vt:lpstr>
      <vt:lpstr>Station 6  Light and Waves</vt:lpstr>
      <vt:lpstr>Station 7 Light and Waves</vt:lpstr>
      <vt:lpstr>Station 8 Light and Waves</vt:lpstr>
      <vt:lpstr>Station 9 Light and Waves</vt:lpstr>
      <vt:lpstr>Station 10 Light and Waves </vt:lpstr>
      <vt:lpstr>Station 11 Light and Waves </vt:lpstr>
      <vt:lpstr>Station 12 Light and Waves</vt:lpstr>
      <vt:lpstr>Station 13 Light and Waves</vt:lpstr>
      <vt:lpstr>Station 14 Light and Waves </vt:lpstr>
      <vt:lpstr>STATION 1 Planck’s Quantum Hypothesis</vt:lpstr>
      <vt:lpstr>STATION 2 Planck’s Quantum Hypothesis</vt:lpstr>
      <vt:lpstr>STATION 3 Planck’s Quantum Hypothesis</vt:lpstr>
      <vt:lpstr>STATION 4 Planck’s Quantum Hypothesis</vt:lpstr>
      <vt:lpstr>STATION 5 Planck’s Quantum Hypothesis</vt:lpstr>
      <vt:lpstr>STATION 1 Wave Nature of Matter</vt:lpstr>
      <vt:lpstr>STATION 2 Wave Nature of Matter</vt:lpstr>
      <vt:lpstr>STATION 3 Wave Nature of Matter</vt:lpstr>
      <vt:lpstr>STATION 4 Wave Nature of Matter</vt:lpstr>
      <vt:lpstr>STATION 5 Wave Nature of Matter</vt:lpstr>
      <vt:lpstr>STATION 1 Dalton’s Postulates</vt:lpstr>
      <vt:lpstr>STATION 1 Dalton’s Postulates</vt:lpstr>
      <vt:lpstr>STATION 3 Dalton’s Postulates</vt:lpstr>
      <vt:lpstr>STATION 4 Dalton’s Postulates</vt:lpstr>
      <vt:lpstr>STATION 5 Dalton’s Postulates</vt:lpstr>
      <vt:lpstr>STATION 6 Dalton’s Postulates</vt:lpstr>
      <vt:lpstr>STATION 5 History of the Atom</vt:lpstr>
      <vt:lpstr>STATION 6 Atomic Structure</vt:lpstr>
      <vt:lpstr>STATION 7 Ions </vt:lpstr>
      <vt:lpstr>Station 8  Ions</vt:lpstr>
      <vt:lpstr>Ions  STATION 9</vt:lpstr>
      <vt:lpstr>Neutrons &amp; Isotopes STATION 10</vt:lpstr>
    </vt:vector>
  </TitlesOfParts>
  <Company>Falcon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Waves</dc:title>
  <dc:creator>Jennifer Gray</dc:creator>
  <cp:lastModifiedBy>Jennifer Gray</cp:lastModifiedBy>
  <cp:revision>15</cp:revision>
  <cp:lastPrinted>2013-08-15T19:26:23Z</cp:lastPrinted>
  <dcterms:created xsi:type="dcterms:W3CDTF">2013-08-13T14:50:43Z</dcterms:created>
  <dcterms:modified xsi:type="dcterms:W3CDTF">2013-08-21T22:40:12Z</dcterms:modified>
</cp:coreProperties>
</file>